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381"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72"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73" r:id="rId56"/>
    <p:sldId id="309" r:id="rId57"/>
    <p:sldId id="310" r:id="rId58"/>
    <p:sldId id="311" r:id="rId59"/>
    <p:sldId id="312" r:id="rId60"/>
    <p:sldId id="380" r:id="rId61"/>
    <p:sldId id="313" r:id="rId62"/>
    <p:sldId id="314" r:id="rId63"/>
    <p:sldId id="315" r:id="rId64"/>
    <p:sldId id="316" r:id="rId65"/>
    <p:sldId id="317" r:id="rId66"/>
    <p:sldId id="318" r:id="rId67"/>
    <p:sldId id="319" r:id="rId68"/>
    <p:sldId id="320" r:id="rId69"/>
    <p:sldId id="321"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40" d="100"/>
          <a:sy n="4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11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deal as slide 24 where you have to click the “Patient” hyperlink at the top to expand</a:t>
            </a:r>
          </a:p>
          <a:p>
            <a:endParaRPr lang="en-US" dirty="0"/>
          </a:p>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US Core Gender Identity</a:t>
            </a:r>
          </a:p>
          <a:p>
            <a:r>
              <a:rPr lang="en-US" dirty="0"/>
              <a:t>US Core Sex</a:t>
            </a:r>
          </a:p>
          <a:p>
            <a:r>
              <a:rPr lang="en-US" dirty="0"/>
              <a:t>US Core Tribal Affiliation</a:t>
            </a:r>
          </a:p>
          <a:p>
            <a:r>
              <a:rPr lang="en-US" dirty="0"/>
              <a:t>Communication Preference</a:t>
            </a:r>
          </a:p>
        </p:txBody>
      </p:sp>
    </p:spTree>
    <p:extLst>
      <p:ext uri="{BB962C8B-B14F-4D97-AF65-F5344CB8AC3E}">
        <p14:creationId xmlns:p14="http://schemas.microsoft.com/office/powerpoint/2010/main" val="4087627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rPr dirty="0"/>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hyperlink to “</a:t>
            </a:r>
            <a:r>
              <a:rPr lang="en-US" dirty="0" err="1"/>
              <a:t>code:string</a:t>
            </a:r>
            <a:r>
              <a:rPr lang="en-US" dirty="0"/>
              <a:t>”</a:t>
            </a:r>
          </a:p>
        </p:txBody>
      </p:sp>
    </p:spTree>
    <p:extLst>
      <p:ext uri="{BB962C8B-B14F-4D97-AF65-F5344CB8AC3E}">
        <p14:creationId xmlns:p14="http://schemas.microsoft.com/office/powerpoint/2010/main" val="64411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“Patient” link upon landing on page from link at bottom of slide</a:t>
            </a:r>
          </a:p>
        </p:txBody>
      </p:sp>
    </p:spTree>
    <p:extLst>
      <p:ext uri="{BB962C8B-B14F-4D97-AF65-F5344CB8AC3E}">
        <p14:creationId xmlns:p14="http://schemas.microsoft.com/office/powerpoint/2010/main" val="249066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
        <p:nvSpPr>
          <p:cNvPr id="7" name="TextBox 6">
            <a:extLst>
              <a:ext uri="{FF2B5EF4-FFF2-40B4-BE49-F238E27FC236}">
                <a16:creationId xmlns:a16="http://schemas.microsoft.com/office/drawing/2014/main" id="{090E0CDE-F1AB-2601-BF6D-68E451F66A11}"/>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8" name="TextBox 7">
            <a:extLst>
              <a:ext uri="{FF2B5EF4-FFF2-40B4-BE49-F238E27FC236}">
                <a16:creationId xmlns:a16="http://schemas.microsoft.com/office/drawing/2014/main" id="{73FD3139-1638-8093-8354-99D71C9971E6}"/>
              </a:ext>
            </a:extLst>
          </p:cNvPr>
          <p:cNvSpPr txBox="1"/>
          <p:nvPr userDrawn="1">
            <p:extLst>
              <p:ext uri="{1162E1C5-73C7-4A58-AE30-91384D911F3F}">
                <p184:classification xmlns:p184="http://schemas.microsoft.com/office/powerpoint/2018/4/main" val="ftr"/>
              </p:ext>
            </p:extLst>
          </p:nvPr>
        </p:nvSpPr>
        <p:spPr>
          <a:xfrm>
            <a:off x="63500" y="13500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fhir.cerner.com/dstu2/observati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docs.oracle.com/en/industries/health/millennium-platform-apis/mfrap/op-observation-get.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patient.html#tx" TargetMode="External"/><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hyperlink" Target="https://docs.oracle.com/en/industries/health/millennium-platform-apis/mfrap/api-patient.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hyperlink" Target="https://hl7.org/fhir/terminologies.html#strength"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hyperlink" Target="https://hl7.org/fhir/R4/condition.html#tx"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ocs.oracle.com/en/industries/health/millennium-platform-apis/mfdap/resource_info.html" TargetMode="External"/><Relationship Id="rId2" Type="http://schemas.openxmlformats.org/officeDocument/2006/relationships/hyperlink" Target="https://docs.oracle.com/en/industries/health/millennium-platform-apis/mfrap/index.html"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fhir.cerner.com/dstu2/patient/#parameter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hyperlink" Target="https://hl7.org/fhir/search.html#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hyperlink" Target="https://hl7.org/fhir/allergyintolerance.html#resourc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https://hl7.org/fhir/R4/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fhir.cerner.com/dstu2/patient/#extensions"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hyperlink" Target="https://docs.oracle.com/en/industries/health/millennium-platform-apis/mfrap/api-patient.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en/industries/health/millennium-platform-apis/index.html"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hyperlink" Target="https://hl7.org/fhir/profiling.html#profile-uses"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20</a:t>
            </a:r>
            <a:r>
              <a:rPr lang="en-US" baseline="30000" dirty="0"/>
              <a:t>th </a:t>
            </a:r>
            <a:r>
              <a:rPr lang="en-US" dirty="0"/>
              <a:t>of January 2026</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5337" y="12353873"/>
            <a:ext cx="193017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https://docs.oracle.com/en/industries/health/millennium-platform-apis/mfrap/op-observation-get.html</a:t>
            </a:r>
            <a:endParaRPr u="sng" dirty="0">
              <a:hlinkClick r:id="rId3"/>
            </a:endParaRPr>
          </a:p>
        </p:txBody>
      </p:sp>
      <p:sp>
        <p:nvSpPr>
          <p:cNvPr id="5" name="Rectangle 4">
            <a:extLst>
              <a:ext uri="{FF2B5EF4-FFF2-40B4-BE49-F238E27FC236}">
                <a16:creationId xmlns:a16="http://schemas.microsoft.com/office/drawing/2014/main" id="{4F5567DB-ED12-94B1-7BB8-D450C0F5DF50}"/>
              </a:ext>
            </a:extLst>
          </p:cNvPr>
          <p:cNvSpPr/>
          <p:nvPr/>
        </p:nvSpPr>
        <p:spPr>
          <a:xfrm>
            <a:off x="9024730" y="6042991"/>
            <a:ext cx="11728174" cy="2325757"/>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2C8D92D0-0B1B-D53B-D450-1A88F08FCA87}"/>
              </a:ext>
            </a:extLst>
          </p:cNvPr>
          <p:cNvPicPr>
            <a:picLocks noChangeAspect="1"/>
          </p:cNvPicPr>
          <p:nvPr/>
        </p:nvPicPr>
        <p:blipFill>
          <a:blip r:embed="rId5"/>
          <a:stretch>
            <a:fillRect/>
          </a:stretch>
        </p:blipFill>
        <p:spPr>
          <a:xfrm>
            <a:off x="3232487" y="2194861"/>
            <a:ext cx="17919026" cy="9326277"/>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the hospital probably 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https://fhir-open.cerner.com/r4/ec2458f2-1e24-41c8-b71b-0e701af7583d/MedicationRequest?patient=12724068&amp;status=active&amp;_format=json</a:t>
            </a:r>
            <a:endParaRPr lang="en-US"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2"/>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635000" y="12751748"/>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229675" y="12671294"/>
            <a:ext cx="176955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https://docs.oracle.com/en/industries/health/millennium-platform-apis/mfrap/api-patient.html</a:t>
            </a:r>
            <a:endParaRPr u="sng" dirty="0">
              <a:hlinkClick r:id="rId3"/>
            </a:endParaRPr>
          </a:p>
        </p:txBody>
      </p:sp>
      <p:pic>
        <p:nvPicPr>
          <p:cNvPr id="8" name="Picture 7">
            <a:extLst>
              <a:ext uri="{FF2B5EF4-FFF2-40B4-BE49-F238E27FC236}">
                <a16:creationId xmlns:a16="http://schemas.microsoft.com/office/drawing/2014/main" id="{D0CEE66B-E29E-DE49-ECBB-D3EED5AAC76D}"/>
              </a:ext>
            </a:extLst>
          </p:cNvPr>
          <p:cNvPicPr>
            <a:picLocks noChangeAspect="1"/>
          </p:cNvPicPr>
          <p:nvPr/>
        </p:nvPicPr>
        <p:blipFill>
          <a:blip r:embed="rId5"/>
          <a:stretch>
            <a:fillRect/>
          </a:stretch>
        </p:blipFill>
        <p:spPr>
          <a:xfrm>
            <a:off x="3156276" y="2614350"/>
            <a:ext cx="18071447" cy="3762900"/>
          </a:xfrm>
          <a:prstGeom prst="rect">
            <a:avLst/>
          </a:prstGeom>
        </p:spPr>
      </p:pic>
      <p:sp>
        <p:nvSpPr>
          <p:cNvPr id="6" name="Arrow: Right 5">
            <a:extLst>
              <a:ext uri="{FF2B5EF4-FFF2-40B4-BE49-F238E27FC236}">
                <a16:creationId xmlns:a16="http://schemas.microsoft.com/office/drawing/2014/main" id="{BFA6AD85-12FB-97A9-BB6A-3591A2B0A511}"/>
              </a:ext>
            </a:extLst>
          </p:cNvPr>
          <p:cNvSpPr/>
          <p:nvPr/>
        </p:nvSpPr>
        <p:spPr>
          <a:xfrm rot="10800000">
            <a:off x="10077450" y="4659651"/>
            <a:ext cx="2590800" cy="857250"/>
          </a:xfrm>
          <a:prstGeom prst="rightArrow">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 name="Picture 9">
            <a:extLst>
              <a:ext uri="{FF2B5EF4-FFF2-40B4-BE49-F238E27FC236}">
                <a16:creationId xmlns:a16="http://schemas.microsoft.com/office/drawing/2014/main" id="{E2AA25D5-5247-B394-190E-7C87576FD3AD}"/>
              </a:ext>
            </a:extLst>
          </p:cNvPr>
          <p:cNvPicPr>
            <a:picLocks noChangeAspect="1"/>
          </p:cNvPicPr>
          <p:nvPr/>
        </p:nvPicPr>
        <p:blipFill>
          <a:blip r:embed="rId7"/>
          <a:stretch>
            <a:fillRect/>
          </a:stretch>
        </p:blipFill>
        <p:spPr>
          <a:xfrm>
            <a:off x="3208670" y="2656126"/>
            <a:ext cx="17966657" cy="8011643"/>
          </a:xfrm>
          <a:prstGeom prst="rect">
            <a:avLst/>
          </a:prstGeom>
        </p:spPr>
      </p:pic>
    </p:spTree>
    <p:extLst>
      <p:ext uri="{BB962C8B-B14F-4D97-AF65-F5344CB8AC3E}">
        <p14:creationId xmlns:p14="http://schemas.microsoft.com/office/powerpoint/2010/main" val="368367555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921026" y="12739543"/>
            <a:ext cx="758220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https://hl7.org/fhir/R4/condition.html#tx</a:t>
            </a:r>
            <a:endParaRPr u="sng" dirty="0">
              <a:hlinkClick r:id="rId3"/>
            </a:endParaRPr>
          </a:p>
        </p:txBody>
      </p:sp>
      <p:pic>
        <p:nvPicPr>
          <p:cNvPr id="3" name="Picture 2">
            <a:extLst>
              <a:ext uri="{FF2B5EF4-FFF2-40B4-BE49-F238E27FC236}">
                <a16:creationId xmlns:a16="http://schemas.microsoft.com/office/drawing/2014/main" id="{E349A9E6-C111-46CF-074F-09ED87BAF1B0}"/>
              </a:ext>
            </a:extLst>
          </p:cNvPr>
          <p:cNvPicPr>
            <a:picLocks noChangeAspect="1"/>
          </p:cNvPicPr>
          <p:nvPr/>
        </p:nvPicPr>
        <p:blipFill>
          <a:blip r:embed="rId5"/>
          <a:stretch>
            <a:fillRect/>
          </a:stretch>
        </p:blipFill>
        <p:spPr>
          <a:xfrm>
            <a:off x="921026" y="2941856"/>
            <a:ext cx="22541948" cy="5798895"/>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lang="en-US" dirty="0"/>
              <a:t>Query by: _id</a:t>
            </a:r>
          </a:p>
          <a:p>
            <a:pPr marL="610576" indent="-610576" algn="l">
              <a:buSzPct val="75000"/>
              <a:buChar char="•"/>
            </a:pPr>
            <a:r>
              <a:rPr lang="en-US" dirty="0"/>
              <a:t>Query by: identifier</a:t>
            </a:r>
          </a:p>
          <a:p>
            <a:pPr marL="610576" indent="-610576" algn="l">
              <a:buSzPct val="75000"/>
              <a:buChar char="•"/>
            </a:pPr>
            <a:r>
              <a:rPr lang="en-US" dirty="0"/>
              <a:t>Query by a combination of: 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p>
          <a:p>
            <a:pPr marL="610576" indent="-610576" algn="l">
              <a:buSzPct val="75000"/>
              <a:buChar char="•"/>
            </a:pPr>
            <a:r>
              <a:rPr lang="en-US" u="sng" dirty="0">
                <a:hlinkClick r:id="rId3"/>
              </a:rPr>
              <a:t>https://docs.oracle.com/en/industries/health/millennium-platform-apis/mfrap/op-patient-get.html</a:t>
            </a:r>
            <a:endParaRPr u="sng" dirty="0">
              <a:hlinkClick r:id="rId4"/>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0D4F-449D-B59D-DC41-27A6579D50F3}"/>
              </a:ext>
            </a:extLst>
          </p:cNvPr>
          <p:cNvPicPr>
            <a:picLocks noChangeAspect="1"/>
          </p:cNvPicPr>
          <p:nvPr/>
        </p:nvPicPr>
        <p:blipFill>
          <a:blip r:embed="rId2"/>
          <a:stretch>
            <a:fillRect/>
          </a:stretch>
        </p:blipFill>
        <p:spPr>
          <a:xfrm>
            <a:off x="3227724" y="2142467"/>
            <a:ext cx="17928552" cy="9431066"/>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94B5E-CC4B-3108-1ED2-F5E9D6CC2DDE}"/>
              </a:ext>
            </a:extLst>
          </p:cNvPr>
          <p:cNvPicPr>
            <a:picLocks noChangeAspect="1"/>
          </p:cNvPicPr>
          <p:nvPr/>
        </p:nvPicPr>
        <p:blipFill>
          <a:blip r:embed="rId2"/>
          <a:stretch>
            <a:fillRect/>
          </a:stretch>
        </p:blipFill>
        <p:spPr>
          <a:xfrm>
            <a:off x="2637173" y="3378836"/>
            <a:ext cx="19109654" cy="695832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107621" y="12805793"/>
            <a:ext cx="1837362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https://docs.oracle.com/en/industries/health/millennium-platform-apis/mfrap/op-patient-get.html</a:t>
            </a:r>
            <a:endParaRPr u="sng" dirty="0">
              <a:hlinkClick r:id="rId2"/>
            </a:endParaRPr>
          </a:p>
        </p:txBody>
      </p:sp>
      <p:pic>
        <p:nvPicPr>
          <p:cNvPr id="4" name="Picture 3">
            <a:extLst>
              <a:ext uri="{FF2B5EF4-FFF2-40B4-BE49-F238E27FC236}">
                <a16:creationId xmlns:a16="http://schemas.microsoft.com/office/drawing/2014/main" id="{1AC95656-F356-6ADE-2E75-DC04FB7C23E5}"/>
              </a:ext>
            </a:extLst>
          </p:cNvPr>
          <p:cNvPicPr>
            <a:picLocks noChangeAspect="1"/>
          </p:cNvPicPr>
          <p:nvPr/>
        </p:nvPicPr>
        <p:blipFill>
          <a:blip r:embed="rId4"/>
          <a:stretch>
            <a:fillRect/>
          </a:stretch>
        </p:blipFill>
        <p:spPr>
          <a:xfrm>
            <a:off x="3218197" y="2132940"/>
            <a:ext cx="17947605" cy="9450119"/>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4212251" y="8546838"/>
            <a:ext cx="15959498"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GET [base]/</a:t>
            </a:r>
            <a:r>
              <a:rPr dirty="0" err="1"/>
              <a:t>AllergyIntolerance?patient</a:t>
            </a:r>
            <a:r>
              <a:rPr dirty="0"/>
              <a:t>=123</a:t>
            </a:r>
            <a:r>
              <a:rPr lang="en-US" dirty="0"/>
              <a:t>&amp;_format=</a:t>
            </a:r>
            <a:r>
              <a:rPr lang="en-US" dirty="0" err="1"/>
              <a:t>json</a:t>
            </a:r>
            <a:endParaRPr dirty="0"/>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Answer: SMARTS SR., NANCYS II</a:t>
            </a:r>
          </a:p>
          <a:p>
            <a:r>
              <a:rPr lang="en-US" dirty="0"/>
              <a:t>GET </a:t>
            </a:r>
            <a:r>
              <a:rPr lang="en-US" u="sng" dirty="0">
                <a:hlinkClick r:id="rId3"/>
              </a:rPr>
              <a:t>https://fhir-open.cerner.com/r4/ec2458f2-1e24-41c8-b71b-0e701af7583d/Patient/12724066?_format=json</a:t>
            </a:r>
            <a:endParaRPr lang="en-US"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7F30950F-6337-DB43-DD3D-10CFE022D230}"/>
              </a:ext>
            </a:extLst>
          </p:cNvPr>
          <p:cNvPicPr>
            <a:picLocks noChangeAspect="1"/>
          </p:cNvPicPr>
          <p:nvPr/>
        </p:nvPicPr>
        <p:blipFill>
          <a:blip r:embed="rId6"/>
          <a:stretch>
            <a:fillRect/>
          </a:stretch>
        </p:blipFill>
        <p:spPr>
          <a:xfrm>
            <a:off x="14182897" y="3238500"/>
            <a:ext cx="9571625" cy="819150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pic>
        <p:nvPicPr>
          <p:cNvPr id="3" name="Picture 2">
            <a:extLst>
              <a:ext uri="{FF2B5EF4-FFF2-40B4-BE49-F238E27FC236}">
                <a16:creationId xmlns:a16="http://schemas.microsoft.com/office/drawing/2014/main" id="{7FC4AA8B-F5EF-B11C-C5A7-D7968CB5B55D}"/>
              </a:ext>
            </a:extLst>
          </p:cNvPr>
          <p:cNvPicPr>
            <a:picLocks noChangeAspect="1"/>
          </p:cNvPicPr>
          <p:nvPr/>
        </p:nvPicPr>
        <p:blipFill>
          <a:blip r:embed="rId5"/>
          <a:stretch>
            <a:fillRect/>
          </a:stretch>
        </p:blipFill>
        <p:spPr>
          <a:xfrm>
            <a:off x="3089592" y="1136463"/>
            <a:ext cx="20270802" cy="10384676"/>
          </a:xfrm>
          <a:prstGeom prst="rect">
            <a:avLst/>
          </a:prstGeom>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64</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dirty="0">
              <a:hlinkClick r:id="rId4"/>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SMARTS SR., NANCYS II</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2"/>
          <a:stretch>
            <a:fillRect/>
          </a:stretch>
        </p:blipFill>
        <p:spPr>
          <a:xfrm>
            <a:off x="1181024" y="864111"/>
            <a:ext cx="13740767" cy="10486376"/>
          </a:xfrm>
          <a:prstGeom prst="rect">
            <a:avLst/>
          </a:prstGeom>
        </p:spPr>
      </p:pic>
      <p:pic>
        <p:nvPicPr>
          <p:cNvPr id="2" name="Picture 1">
            <a:extLst>
              <a:ext uri="{FF2B5EF4-FFF2-40B4-BE49-F238E27FC236}">
                <a16:creationId xmlns:a16="http://schemas.microsoft.com/office/drawing/2014/main" id="{3E72094B-7189-9D7D-1A6D-6C21899B86EE}"/>
              </a:ext>
            </a:extLst>
          </p:cNvPr>
          <p:cNvPicPr>
            <a:picLocks noChangeAspect="1"/>
          </p:cNvPicPr>
          <p:nvPr/>
        </p:nvPicPr>
        <p:blipFill>
          <a:blip r:embed="rId3"/>
          <a:stretch>
            <a:fillRect/>
          </a:stretch>
        </p:blipFill>
        <p:spPr>
          <a:xfrm>
            <a:off x="14921791" y="864111"/>
            <a:ext cx="9462209" cy="8191500"/>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lang="en-US"/>
              <a:t>Exercise 8: Answer</a:t>
            </a:r>
            <a:endParaRPr lang="en-US" dirty="0"/>
          </a:p>
        </p:txBody>
      </p:sp>
      <p:sp>
        <p:nvSpPr>
          <p:cNvPr id="509" name="Shape 509"/>
          <p:cNvSpPr/>
          <p:nvPr/>
        </p:nvSpPr>
        <p:spPr>
          <a:xfrm>
            <a:off x="2932015" y="12263994"/>
            <a:ext cx="1769554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https://docs.oracle.com/en/industries/health/millennium-platform-apis/mfrap/api-patient.html</a:t>
            </a:r>
            <a:endParaRPr u="sng" dirty="0">
              <a:hlinkClick r:id="rId3"/>
            </a:endParaRPr>
          </a:p>
        </p:txBody>
      </p:sp>
      <p:pic>
        <p:nvPicPr>
          <p:cNvPr id="3" name="Picture 2">
            <a:extLst>
              <a:ext uri="{FF2B5EF4-FFF2-40B4-BE49-F238E27FC236}">
                <a16:creationId xmlns:a16="http://schemas.microsoft.com/office/drawing/2014/main" id="{A5803829-4DA3-FDD7-2478-71613C2D003B}"/>
              </a:ext>
            </a:extLst>
          </p:cNvPr>
          <p:cNvPicPr>
            <a:picLocks noChangeAspect="1"/>
          </p:cNvPicPr>
          <p:nvPr/>
        </p:nvPicPr>
        <p:blipFill>
          <a:blip r:embed="rId5"/>
          <a:stretch>
            <a:fillRect/>
          </a:stretch>
        </p:blipFill>
        <p:spPr>
          <a:xfrm>
            <a:off x="4030830" y="3238500"/>
            <a:ext cx="16322339" cy="8529571"/>
          </a:xfrm>
          <a:prstGeom prst="rect">
            <a:avLst/>
          </a:prstGeom>
        </p:spPr>
      </p:pic>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27170" y="12731028"/>
            <a:ext cx="154481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https://docs.oracle.com/en/industries/health/millennium-platform-apis/index.html</a:t>
            </a:r>
            <a:endParaRPr u="sng" dirty="0">
              <a:hlinkClick r:id="rId2"/>
            </a:endParaRPr>
          </a:p>
        </p:txBody>
      </p:sp>
      <p:pic>
        <p:nvPicPr>
          <p:cNvPr id="4" name="Picture 3">
            <a:extLst>
              <a:ext uri="{FF2B5EF4-FFF2-40B4-BE49-F238E27FC236}">
                <a16:creationId xmlns:a16="http://schemas.microsoft.com/office/drawing/2014/main" id="{835D6358-509D-3A81-D495-8A74BF1EE895}"/>
              </a:ext>
            </a:extLst>
          </p:cNvPr>
          <p:cNvPicPr>
            <a:picLocks noChangeAspect="1"/>
          </p:cNvPicPr>
          <p:nvPr/>
        </p:nvPicPr>
        <p:blipFill>
          <a:blip r:embed="rId4"/>
          <a:stretch>
            <a:fillRect/>
          </a:stretch>
        </p:blipFill>
        <p:spPr>
          <a:xfrm>
            <a:off x="991857" y="1065916"/>
            <a:ext cx="17985710" cy="9326277"/>
          </a:xfrm>
          <a:prstGeom prst="rect">
            <a:avLst/>
          </a:prstGeom>
        </p:spPr>
      </p:pic>
      <p:sp>
        <p:nvSpPr>
          <p:cNvPr id="5" name="Rectangle 4">
            <a:extLst>
              <a:ext uri="{FF2B5EF4-FFF2-40B4-BE49-F238E27FC236}">
                <a16:creationId xmlns:a16="http://schemas.microsoft.com/office/drawing/2014/main" id="{0E75035D-15A1-CBF1-5FF5-795D42927EE9}"/>
              </a:ext>
            </a:extLst>
          </p:cNvPr>
          <p:cNvSpPr/>
          <p:nvPr/>
        </p:nvSpPr>
        <p:spPr>
          <a:xfrm>
            <a:off x="6378855" y="4308942"/>
            <a:ext cx="12786702" cy="1210563"/>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2" name="Shape 212"/>
          <p:cNvSpPr/>
          <p:nvPr/>
        </p:nvSpPr>
        <p:spPr>
          <a:xfrm>
            <a:off x="13157484" y="6251842"/>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4" name="Picture 3">
            <a:extLst>
              <a:ext uri="{FF2B5EF4-FFF2-40B4-BE49-F238E27FC236}">
                <a16:creationId xmlns:a16="http://schemas.microsoft.com/office/drawing/2014/main" id="{4CF9B21F-7873-02C4-EDF1-287C32FD9658}"/>
              </a:ext>
            </a:extLst>
          </p:cNvPr>
          <p:cNvPicPr>
            <a:picLocks noChangeAspect="1"/>
          </p:cNvPicPr>
          <p:nvPr/>
        </p:nvPicPr>
        <p:blipFill>
          <a:blip r:embed="rId5"/>
          <a:stretch>
            <a:fillRect/>
          </a:stretch>
        </p:blipFill>
        <p:spPr>
          <a:xfrm>
            <a:off x="4512402" y="1702534"/>
            <a:ext cx="15359195" cy="5231286"/>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521459" y="12782550"/>
            <a:ext cx="855843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https://hl7.org/fhir/profiling.html#profile-uses</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rPr dirty="0"/>
              <a:t>Detailed contract</a:t>
            </a:r>
          </a:p>
          <a:p>
            <a:pPr marL="495300" indent="-495300" defTabSz="643889">
              <a:spcBef>
                <a:spcPts val="4600"/>
              </a:spcBef>
              <a:defRPr sz="4055"/>
            </a:pPr>
            <a:r>
              <a:rPr dirty="0"/>
              <a:t>Parameters, operations, </a:t>
            </a:r>
            <a:r>
              <a:rPr dirty="0" err="1"/>
              <a:t>api</a:t>
            </a:r>
            <a:r>
              <a:rPr dirty="0"/>
              <a:t> calls</a:t>
            </a:r>
          </a:p>
          <a:p>
            <a:pPr marL="495300" indent="-495300" defTabSz="643889">
              <a:spcBef>
                <a:spcPts val="4600"/>
              </a:spcBef>
              <a:defRPr sz="4055"/>
            </a:pPr>
            <a:r>
              <a:rPr dirty="0"/>
              <a:t>Fields, cardinality</a:t>
            </a:r>
          </a:p>
          <a:p>
            <a:pPr marL="495300" indent="-495300" defTabSz="643889">
              <a:spcBef>
                <a:spcPts val="4600"/>
              </a:spcBef>
              <a:defRPr sz="4055"/>
            </a:pPr>
            <a:r>
              <a:rPr dirty="0"/>
              <a:t>Terminology binding, extensions</a:t>
            </a:r>
          </a:p>
          <a:p>
            <a:pPr marL="495300" indent="-495300" defTabSz="643889">
              <a:spcBef>
                <a:spcPts val="4600"/>
              </a:spcBef>
              <a:defRPr sz="4055"/>
            </a:pPr>
            <a:r>
              <a:rPr dirty="0"/>
              <a:t>Must be compatible with core</a:t>
            </a:r>
          </a:p>
          <a:p>
            <a:pPr marL="990600" lvl="1" indent="-495300" defTabSz="643889">
              <a:spcBef>
                <a:spcPts val="4600"/>
              </a:spcBef>
              <a:defRPr sz="4055"/>
            </a:pPr>
            <a:r>
              <a:rPr dirty="0"/>
              <a:t>Can’t change required binding</a:t>
            </a:r>
          </a:p>
          <a:p>
            <a:pPr marL="990600" lvl="1" indent="-495300" defTabSz="643889">
              <a:spcBef>
                <a:spcPts val="4600"/>
              </a:spcBef>
              <a:defRPr sz="4055"/>
            </a:pPr>
            <a:r>
              <a:rPr dirty="0"/>
              <a:t>Cardinality can restrict more (1..* to 1..1 but not 0..*)</a:t>
            </a:r>
          </a:p>
          <a:p>
            <a:pPr marL="990600" lvl="1" indent="-495300" defTabSz="643889">
              <a:spcBef>
                <a:spcPts val="4600"/>
              </a:spcBef>
              <a:defRPr sz="4055"/>
            </a:pPr>
            <a:r>
              <a:rPr dirty="0"/>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56665055-977f-4acd-9884-1bec8e5ad200}" enabled="1" method="Standard" siteId="{4e2c6054-71cb-48f1-bd6c-3a9705aca71b}" contentBits="3" removed="0"/>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12409</TotalTime>
  <Words>3159</Words>
  <Application>Microsoft Office PowerPoint</Application>
  <PresentationFormat>Custom</PresentationFormat>
  <Paragraphs>329</Paragraphs>
  <Slides>112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88</cp:revision>
  <dcterms:modified xsi:type="dcterms:W3CDTF">2026-01-20T01:06:07Z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2024-09-16T13:16:33Z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d572cc84-95f3-4aa6-86b9-bdad01dd25e5</vt:lpwstr>
  </property>
  <property fmtid="{D5CDD505-2E9C-101B-9397-08002B2CF9AE}" pid="8" name="MSIP_Label_56665055-977f-4acd-9884-1bec8e5ad200_ContentBits">
    <vt:lpwstr>3</vt:lpwstr>
  </property>
  <property fmtid="{D5CDD505-2E9C-101B-9397-08002B2CF9AE}" pid="9" name="ClassificationContentMarkingFooterLocations">
    <vt:lpwstr>White:8</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White:7</vt:lpwstr>
  </property>
  <property fmtid="{D5CDD505-2E9C-101B-9397-08002B2CF9AE}" pid="12" name="ClassificationContentMarkingHeaderText">
    <vt:lpwstr>Confidential - Oracle Restricted</vt:lpwstr>
  </property>
</Properties>
</file>